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5"/>
  </p:notesMasterIdLst>
  <p:handoutMasterIdLst>
    <p:handoutMasterId r:id="rId16"/>
  </p:handoutMasterIdLst>
  <p:sldIdLst>
    <p:sldId id="256" r:id="rId5"/>
    <p:sldId id="257" r:id="rId6"/>
    <p:sldId id="268" r:id="rId7"/>
    <p:sldId id="325" r:id="rId8"/>
    <p:sldId id="262" r:id="rId9"/>
    <p:sldId id="319" r:id="rId10"/>
    <p:sldId id="322" r:id="rId11"/>
    <p:sldId id="323" r:id="rId12"/>
    <p:sldId id="324" r:id="rId13"/>
    <p:sldId id="32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60" autoAdjust="0"/>
  </p:normalViewPr>
  <p:slideViewPr>
    <p:cSldViewPr snapToGrid="0">
      <p:cViewPr varScale="1">
        <p:scale>
          <a:sx n="100" d="100"/>
          <a:sy n="100" d="100"/>
        </p:scale>
        <p:origin x="96" y="210"/>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9/8/2024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10</a:t>
            </a:fld>
            <a:endParaRPr lang="en-US" dirty="0"/>
          </a:p>
        </p:txBody>
      </p:sp>
    </p:spTree>
    <p:extLst>
      <p:ext uri="{BB962C8B-B14F-4D97-AF65-F5344CB8AC3E}">
        <p14:creationId xmlns:p14="http://schemas.microsoft.com/office/powerpoint/2010/main" val="34070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290147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56931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2954864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09716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1904094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9/8/2024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hyperlink" Target="https://github.com/GuyYar1"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298564"/>
            <a:ext cx="10042599" cy="6260873"/>
          </a:xfrm>
        </p:spPr>
        <p:txBody>
          <a:bodyPr>
            <a:noAutofit/>
          </a:bodyPr>
          <a:lstStyle/>
          <a:p>
            <a:r>
              <a:rPr lang="en-US" dirty="0"/>
              <a:t>DS17- 2024 </a:t>
            </a:r>
            <a:br>
              <a:rPr lang="en-US" dirty="0"/>
            </a:br>
            <a:r>
              <a:rPr lang="en-US" dirty="0"/>
              <a:t>BIU - University</a:t>
            </a:r>
            <a:br>
              <a:rPr lang="en-US" dirty="0"/>
            </a:br>
            <a:r>
              <a:rPr lang="en-US" dirty="0"/>
              <a:t>Advanced ML Course</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wrap="square" anchor="b">
            <a:normAutofit/>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p:txBody>
          <a:bodyPr>
            <a:normAutofit/>
          </a:bodyPr>
          <a:lstStyle/>
          <a:p>
            <a:r>
              <a:rPr lang="en-US" dirty="0"/>
              <a:t>Guy </a:t>
            </a:r>
            <a:r>
              <a:rPr lang="en-US" dirty="0" err="1"/>
              <a:t>Yarhi</a:t>
            </a:r>
            <a:endParaRPr lang="en-US" dirty="0"/>
          </a:p>
        </p:txBody>
      </p:sp>
    </p:spTree>
    <p:extLst>
      <p:ext uri="{BB962C8B-B14F-4D97-AF65-F5344CB8AC3E}">
        <p14:creationId xmlns:p14="http://schemas.microsoft.com/office/powerpoint/2010/main" val="250071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7" y="430521"/>
            <a:ext cx="3389065" cy="645804"/>
          </a:xfrm>
        </p:spPr>
        <p:txBody>
          <a:bodyPr wrap="square" anchor="b">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6" y="1545460"/>
            <a:ext cx="3389065" cy="3499611"/>
          </a:xfrm>
        </p:spPr>
        <p:txBody>
          <a:bodyPr>
            <a:normAutofit fontScale="55000" lnSpcReduction="20000"/>
          </a:bodyPr>
          <a:lstStyle/>
          <a:p>
            <a:endParaRPr lang="en-US" dirty="0"/>
          </a:p>
          <a:p>
            <a:pPr marL="457200" indent="-457200" algn="just">
              <a:buAutoNum type="arabicPeriod"/>
            </a:pPr>
            <a:r>
              <a:rPr lang="en-US" dirty="0"/>
              <a:t>Familiar Guy </a:t>
            </a:r>
            <a:r>
              <a:rPr lang="en-US" dirty="0" err="1"/>
              <a:t>Yarhi</a:t>
            </a:r>
            <a:r>
              <a:rPr lang="en-US" dirty="0"/>
              <a:t>.</a:t>
            </a:r>
          </a:p>
          <a:p>
            <a:pPr marL="457200" indent="-457200" algn="just">
              <a:buAutoNum type="arabicPeriod"/>
            </a:pPr>
            <a:r>
              <a:rPr lang="en-US" dirty="0"/>
              <a:t>The advanced Machine Learning (ML) course at Bar Ilan University aimed to provide students with an in-depth understanding of complex ML concepts and techniques. The course was meticulously designed under the supervision of the High Tech School and highly educated staff, ensuring a comprehensive learning experience.</a:t>
            </a:r>
          </a:p>
        </p:txBody>
      </p:sp>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3"/>
          <a:srcRect t="15" b="15"/>
          <a:stretch/>
        </p:blipFill>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ציין מיקום תוכן 8">
            <a:extLst>
              <a:ext uri="{FF2B5EF4-FFF2-40B4-BE49-F238E27FC236}">
                <a16:creationId xmlns:a16="http://schemas.microsoft.com/office/drawing/2014/main" id="{8914A2CC-6F3A-E6CA-AF73-5BF7CEA45FA9}"/>
              </a:ext>
            </a:extLst>
          </p:cNvPr>
          <p:cNvSpPr>
            <a:spLocks noGrp="1"/>
          </p:cNvSpPr>
          <p:nvPr>
            <p:ph sz="quarter" idx="15"/>
          </p:nvPr>
        </p:nvSpPr>
        <p:spPr>
          <a:xfrm>
            <a:off x="238125" y="190500"/>
            <a:ext cx="11520876" cy="6121730"/>
          </a:xfrm>
        </p:spPr>
        <p:txBody>
          <a:bodyPr>
            <a:normAutofit fontScale="55000" lnSpcReduction="20000"/>
          </a:bodyPr>
          <a:lstStyle/>
          <a:p>
            <a:r>
              <a:rPr lang="en-US" dirty="0"/>
              <a:t>About Guy </a:t>
            </a:r>
            <a:r>
              <a:rPr lang="en-US" dirty="0" err="1"/>
              <a:t>Yarhi</a:t>
            </a:r>
            <a:endParaRPr lang="en-US" dirty="0"/>
          </a:p>
          <a:p>
            <a:pPr algn="just"/>
            <a:r>
              <a:rPr lang="en-US" dirty="0"/>
              <a:t>Guy </a:t>
            </a:r>
            <a:r>
              <a:rPr lang="en-US" dirty="0" err="1"/>
              <a:t>Yarhi</a:t>
            </a:r>
            <a:r>
              <a:rPr lang="en-US" dirty="0"/>
              <a:t> is a seasoned professional with extensive experience in research and development (R&amp;D). His career began with the development of leading test engineering arrays and coding medical applications, adhering to stringent FDA and ISO regulations. Guy has successfully led project timelines and applied agile methodologies, effectively managing IT squads and ensuring project milestones are met.</a:t>
            </a:r>
          </a:p>
          <a:p>
            <a:pPr algn="just"/>
            <a:endParaRPr lang="en-US" dirty="0"/>
          </a:p>
          <a:p>
            <a:pPr algn="just"/>
            <a:r>
              <a:rPr lang="en-US" dirty="0"/>
              <a:t>He holds:</a:t>
            </a:r>
          </a:p>
          <a:p>
            <a:pPr marL="285750" indent="-285750" algn="just">
              <a:buFont typeface="Wingdings" panose="05000000000000000000" pitchFamily="2" charset="2"/>
              <a:buChar char="ü"/>
            </a:pPr>
            <a:r>
              <a:rPr lang="en-US" dirty="0"/>
              <a:t> Bachelor of Science (BSc) in Electrical Engineering with a specialization in Embedded Computers</a:t>
            </a:r>
          </a:p>
          <a:p>
            <a:pPr marL="285750" indent="-285750" algn="just">
              <a:buFont typeface="Wingdings" panose="05000000000000000000" pitchFamily="2" charset="2"/>
              <a:buChar char="ü"/>
            </a:pPr>
            <a:r>
              <a:rPr lang="en-US" dirty="0"/>
              <a:t> Master of Science (MSc) in Technological Management. </a:t>
            </a:r>
          </a:p>
          <a:p>
            <a:pPr algn="just"/>
            <a:endParaRPr lang="en-US" dirty="0"/>
          </a:p>
          <a:p>
            <a:pPr marL="342900" indent="-342900" algn="just">
              <a:buFont typeface="Wingdings" panose="05000000000000000000" pitchFamily="2" charset="2"/>
              <a:buChar char="ü"/>
            </a:pPr>
            <a:r>
              <a:rPr lang="en-US" sz="2100" dirty="0"/>
              <a:t>Now added an important certification:</a:t>
            </a:r>
          </a:p>
          <a:p>
            <a:pPr marL="645750" lvl="1" indent="-285750">
              <a:buFont typeface="Wingdings" panose="05000000000000000000" pitchFamily="2" charset="2"/>
              <a:buChar char="ü"/>
            </a:pPr>
            <a:r>
              <a:rPr lang="en-US" b="1" dirty="0"/>
              <a:t>Data Science and Machine Learning Advanced </a:t>
            </a:r>
            <a:r>
              <a:rPr lang="en-US" dirty="0"/>
              <a:t>Certification from Bar Ilan University (DS 17- </a:t>
            </a:r>
            <a:r>
              <a:rPr lang="en-US" b="1" dirty="0"/>
              <a:t>2024</a:t>
            </a:r>
            <a:r>
              <a:rPr lang="en-US" dirty="0"/>
              <a:t>).</a:t>
            </a:r>
          </a:p>
          <a:p>
            <a:pPr algn="just"/>
            <a:endParaRPr lang="en-US" dirty="0"/>
          </a:p>
          <a:p>
            <a:pPr algn="just"/>
            <a:r>
              <a:rPr lang="en-US" dirty="0"/>
              <a:t>Additionally, Guy has earned several important certifications, including:</a:t>
            </a:r>
          </a:p>
          <a:p>
            <a:pPr lvl="1">
              <a:buFont typeface="Arial" panose="020B0604020202020204" pitchFamily="34" charset="0"/>
              <a:buChar char="•"/>
            </a:pPr>
            <a:r>
              <a:rPr lang="en-US" dirty="0"/>
              <a:t>Web Development from HIT.</a:t>
            </a:r>
          </a:p>
          <a:p>
            <a:pPr lvl="1">
              <a:buFont typeface="Arial" panose="020B0604020202020204" pitchFamily="34" charset="0"/>
              <a:buChar char="•"/>
            </a:pPr>
            <a:r>
              <a:rPr lang="en-US" dirty="0"/>
              <a:t> Testing Principles from ISTQB.</a:t>
            </a:r>
          </a:p>
          <a:p>
            <a:pPr lvl="1">
              <a:buFont typeface="Arial" panose="020B0604020202020204" pitchFamily="34" charset="0"/>
              <a:buChar char="•"/>
            </a:pPr>
            <a:endParaRPr lang="en-US" sz="2100" dirty="0"/>
          </a:p>
          <a:p>
            <a:r>
              <a:rPr lang="en-US" dirty="0"/>
              <a:t>His diverse skill set and certifications underscore his expertise in both technical and managerial aspects of technology and software development.</a:t>
            </a:r>
          </a:p>
          <a:p>
            <a:endParaRPr lang="en-US" dirty="0"/>
          </a:p>
        </p:txBody>
      </p:sp>
    </p:spTree>
    <p:extLst>
      <p:ext uri="{BB962C8B-B14F-4D97-AF65-F5344CB8AC3E}">
        <p14:creationId xmlns:p14="http://schemas.microsoft.com/office/powerpoint/2010/main" val="301201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6" y="430521"/>
            <a:ext cx="6632493" cy="645804"/>
          </a:xfrm>
        </p:spPr>
        <p:txBody>
          <a:bodyPr wrap="square" anchor="b">
            <a:normAutofit/>
          </a:bodyPr>
          <a:lstStyle/>
          <a:p>
            <a:r>
              <a:rPr lang="en-US" dirty="0"/>
              <a:t>Course Overview and achievement </a:t>
            </a:r>
          </a:p>
        </p:txBody>
      </p:sp>
      <p:pic>
        <p:nvPicPr>
          <p:cNvPr id="5" name="מציין מיקום תוכן 4">
            <a:extLst>
              <a:ext uri="{FF2B5EF4-FFF2-40B4-BE49-F238E27FC236}">
                <a16:creationId xmlns:a16="http://schemas.microsoft.com/office/drawing/2014/main" id="{C1510592-3734-FE9B-A0E8-17D1F53069A4}"/>
              </a:ext>
            </a:extLst>
          </p:cNvPr>
          <p:cNvPicPr>
            <a:picLocks noGrp="1" noChangeAspect="1"/>
          </p:cNvPicPr>
          <p:nvPr>
            <p:ph sz="quarter" idx="15"/>
          </p:nvPr>
        </p:nvPicPr>
        <p:blipFill>
          <a:blip r:embed="rId3"/>
          <a:stretch>
            <a:fillRect/>
          </a:stretch>
        </p:blipFill>
        <p:spPr>
          <a:xfrm>
            <a:off x="89038" y="1449371"/>
            <a:ext cx="8440419" cy="3959258"/>
          </a:xfrm>
        </p:spPr>
      </p:pic>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4"/>
          <a:srcRect t="15" b="15"/>
          <a:stretch/>
        </p:blipFill>
        <p:spPr>
          <a:xfrm>
            <a:off x="8529457" y="166571"/>
            <a:ext cx="2877710" cy="6019264"/>
          </a:xfrm>
        </p:spPr>
      </p:pic>
    </p:spTree>
    <p:extLst>
      <p:ext uri="{BB962C8B-B14F-4D97-AF65-F5344CB8AC3E}">
        <p14:creationId xmlns:p14="http://schemas.microsoft.com/office/powerpoint/2010/main" val="2557748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chor="ctr">
            <a:normAutofit/>
          </a:bodyPr>
          <a:lstStyle/>
          <a:p>
            <a:r>
              <a:rPr lang="en-US" dirty="0"/>
              <a:t>The power of communication</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p:pic>
      <p:pic>
        <p:nvPicPr>
          <p:cNvPr id="3" name="תמונה 2">
            <a:extLst>
              <a:ext uri="{FF2B5EF4-FFF2-40B4-BE49-F238E27FC236}">
                <a16:creationId xmlns:a16="http://schemas.microsoft.com/office/drawing/2014/main" id="{5AF548ED-E05F-3910-B218-4FC730A27318}"/>
              </a:ext>
            </a:extLst>
          </p:cNvPr>
          <p:cNvPicPr>
            <a:picLocks noChangeAspect="1"/>
          </p:cNvPicPr>
          <p:nvPr/>
        </p:nvPicPr>
        <p:blipFill>
          <a:blip r:embed="rId4"/>
          <a:stretch>
            <a:fillRect/>
          </a:stretch>
        </p:blipFill>
        <p:spPr>
          <a:xfrm>
            <a:off x="541337" y="2404889"/>
            <a:ext cx="5258534" cy="2486372"/>
          </a:xfrm>
          <a:prstGeom prst="rect">
            <a:avLst/>
          </a:prstGeom>
        </p:spPr>
      </p:pic>
    </p:spTree>
    <p:extLst>
      <p:ext uri="{BB962C8B-B14F-4D97-AF65-F5344CB8AC3E}">
        <p14:creationId xmlns:p14="http://schemas.microsoft.com/office/powerpoint/2010/main" val="811730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10" name="תמונה 9">
            <a:extLst>
              <a:ext uri="{FF2B5EF4-FFF2-40B4-BE49-F238E27FC236}">
                <a16:creationId xmlns:a16="http://schemas.microsoft.com/office/drawing/2014/main" id="{A27C0E1C-AED6-4877-B0C7-0D3E205D695C}"/>
              </a:ext>
            </a:extLst>
          </p:cNvPr>
          <p:cNvPicPr>
            <a:picLocks noChangeAspect="1"/>
          </p:cNvPicPr>
          <p:nvPr/>
        </p:nvPicPr>
        <p:blipFill>
          <a:blip r:embed="rId4"/>
          <a:stretch>
            <a:fillRect/>
          </a:stretch>
        </p:blipFill>
        <p:spPr>
          <a:xfrm>
            <a:off x="541337" y="1680936"/>
            <a:ext cx="5229955" cy="3248478"/>
          </a:xfrm>
          <a:prstGeom prst="rect">
            <a:avLst/>
          </a:prstGeom>
        </p:spPr>
      </p:pic>
    </p:spTree>
    <p:extLst>
      <p:ext uri="{BB962C8B-B14F-4D97-AF65-F5344CB8AC3E}">
        <p14:creationId xmlns:p14="http://schemas.microsoft.com/office/powerpoint/2010/main" val="1634421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10" name="תמונה 9">
            <a:extLst>
              <a:ext uri="{FF2B5EF4-FFF2-40B4-BE49-F238E27FC236}">
                <a16:creationId xmlns:a16="http://schemas.microsoft.com/office/drawing/2014/main" id="{6097ADE8-ECA1-8BD7-3E84-62F8DE963901}"/>
              </a:ext>
            </a:extLst>
          </p:cNvPr>
          <p:cNvPicPr>
            <a:picLocks noChangeAspect="1"/>
          </p:cNvPicPr>
          <p:nvPr/>
        </p:nvPicPr>
        <p:blipFill>
          <a:blip r:embed="rId4"/>
          <a:stretch>
            <a:fillRect/>
          </a:stretch>
        </p:blipFill>
        <p:spPr>
          <a:xfrm>
            <a:off x="461595" y="1599925"/>
            <a:ext cx="5268060" cy="3943900"/>
          </a:xfrm>
          <a:prstGeom prst="rect">
            <a:avLst/>
          </a:prstGeom>
        </p:spPr>
      </p:pic>
    </p:spTree>
    <p:extLst>
      <p:ext uri="{BB962C8B-B14F-4D97-AF65-F5344CB8AC3E}">
        <p14:creationId xmlns:p14="http://schemas.microsoft.com/office/powerpoint/2010/main" val="1308704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3" name="תמונה 2">
            <a:extLst>
              <a:ext uri="{FF2B5EF4-FFF2-40B4-BE49-F238E27FC236}">
                <a16:creationId xmlns:a16="http://schemas.microsoft.com/office/drawing/2014/main" id="{9B2E3DD9-896B-F85F-68A9-0B8C43F481C9}"/>
              </a:ext>
            </a:extLst>
          </p:cNvPr>
          <p:cNvPicPr>
            <a:picLocks noChangeAspect="1"/>
          </p:cNvPicPr>
          <p:nvPr/>
        </p:nvPicPr>
        <p:blipFill>
          <a:blip r:embed="rId4"/>
          <a:stretch>
            <a:fillRect/>
          </a:stretch>
        </p:blipFill>
        <p:spPr>
          <a:xfrm>
            <a:off x="541337" y="2114396"/>
            <a:ext cx="5258534" cy="2210108"/>
          </a:xfrm>
          <a:prstGeom prst="rect">
            <a:avLst/>
          </a:prstGeom>
        </p:spPr>
      </p:pic>
    </p:spTree>
    <p:extLst>
      <p:ext uri="{BB962C8B-B14F-4D97-AF65-F5344CB8AC3E}">
        <p14:creationId xmlns:p14="http://schemas.microsoft.com/office/powerpoint/2010/main" val="152931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3" name="תמונה 2">
            <a:extLst>
              <a:ext uri="{FF2B5EF4-FFF2-40B4-BE49-F238E27FC236}">
                <a16:creationId xmlns:a16="http://schemas.microsoft.com/office/drawing/2014/main" id="{D437612F-6AB1-98F4-8481-535BF99FB09B}"/>
              </a:ext>
            </a:extLst>
          </p:cNvPr>
          <p:cNvPicPr>
            <a:picLocks noChangeAspect="1"/>
          </p:cNvPicPr>
          <p:nvPr/>
        </p:nvPicPr>
        <p:blipFill>
          <a:blip r:embed="rId4"/>
          <a:stretch>
            <a:fillRect/>
          </a:stretch>
        </p:blipFill>
        <p:spPr>
          <a:xfrm>
            <a:off x="541337" y="1814341"/>
            <a:ext cx="5239481" cy="2448267"/>
          </a:xfrm>
          <a:prstGeom prst="rect">
            <a:avLst/>
          </a:prstGeom>
        </p:spPr>
      </p:pic>
      <p:sp>
        <p:nvSpPr>
          <p:cNvPr id="5" name="תיבת טקסט 4">
            <a:extLst>
              <a:ext uri="{FF2B5EF4-FFF2-40B4-BE49-F238E27FC236}">
                <a16:creationId xmlns:a16="http://schemas.microsoft.com/office/drawing/2014/main" id="{B5CDBAA1-1FB8-04BC-4607-0FD473FA99FB}"/>
              </a:ext>
            </a:extLst>
          </p:cNvPr>
          <p:cNvSpPr txBox="1"/>
          <p:nvPr/>
        </p:nvSpPr>
        <p:spPr>
          <a:xfrm>
            <a:off x="466725" y="4820335"/>
            <a:ext cx="6096000" cy="646331"/>
          </a:xfrm>
          <a:prstGeom prst="rect">
            <a:avLst/>
          </a:prstGeom>
          <a:noFill/>
        </p:spPr>
        <p:txBody>
          <a:bodyPr wrap="square">
            <a:spAutoFit/>
          </a:bodyPr>
          <a:lstStyle/>
          <a:p>
            <a:r>
              <a:rPr lang="en-US" b="1" dirty="0"/>
              <a:t>Additional Note:</a:t>
            </a:r>
            <a:r>
              <a:rPr lang="en-US" dirty="0"/>
              <a:t> Source code is located at </a:t>
            </a:r>
            <a:r>
              <a:rPr lang="en-US" dirty="0">
                <a:hlinkClick r:id="rId5"/>
              </a:rPr>
              <a:t>https://github.com/GuyYar1</a:t>
            </a:r>
            <a:r>
              <a:rPr lang="en-US" dirty="0"/>
              <a:t>.</a:t>
            </a:r>
          </a:p>
        </p:txBody>
      </p:sp>
    </p:spTree>
    <p:extLst>
      <p:ext uri="{BB962C8B-B14F-4D97-AF65-F5344CB8AC3E}">
        <p14:creationId xmlns:p14="http://schemas.microsoft.com/office/powerpoint/2010/main" val="1073901092"/>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{21F4265A-7EEA-4802-AC0E-6BE7AE9FB1D9}tf11158769_win32</Template>
  <TotalTime>33</TotalTime>
  <Words>269</Words>
  <Application>Microsoft Office PowerPoint</Application>
  <PresentationFormat>מסך רחב</PresentationFormat>
  <Paragraphs>35</Paragraphs>
  <Slides>10</Slides>
  <Notes>10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10</vt:i4>
      </vt:variant>
    </vt:vector>
  </HeadingPairs>
  <TitlesOfParts>
    <vt:vector size="16" baseType="lpstr">
      <vt:lpstr>Arial</vt:lpstr>
      <vt:lpstr>Avenir Next LT Pro</vt:lpstr>
      <vt:lpstr>Calibri</vt:lpstr>
      <vt:lpstr>Goudy Old Style</vt:lpstr>
      <vt:lpstr>Wingdings</vt:lpstr>
      <vt:lpstr>FrostyVTI</vt:lpstr>
      <vt:lpstr>DS17- 2024  BIU - University Advanced ML Course Guy Yarhi</vt:lpstr>
      <vt:lpstr>Agenda</vt:lpstr>
      <vt:lpstr>מצגת של PowerPoint‏</vt:lpstr>
      <vt:lpstr>Course Overview and achievement </vt:lpstr>
      <vt:lpstr>The power of communication</vt:lpstr>
      <vt:lpstr>מצגת של PowerPoint‏</vt:lpstr>
      <vt:lpstr>מצגת של PowerPoint‏</vt:lpstr>
      <vt:lpstr>מצגת של PowerPoint‏</vt:lpstr>
      <vt:lpstr>מצגת של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1</cp:revision>
  <dcterms:created xsi:type="dcterms:W3CDTF">2024-09-08T00:44:47Z</dcterms:created>
  <dcterms:modified xsi:type="dcterms:W3CDTF">2024-09-08T01:18:35Z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